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73B57"/>
          </a:solidFill>
          <a:ln w="12700">
            <a:solidFill>
              <a:srgbClr val="173B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510528"/>
            <a:ext cx="41148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6174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LEONARDO J. RAFFERTY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9646920" y="6510528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8A99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Executive Profile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8A99A6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8A99A6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001000" y="109728"/>
            <a:ext cx="4187952" cy="6400800"/>
          </a:xfrm>
          <a:prstGeom prst="rect">
            <a:avLst/>
          </a:prstGeom>
          <a:solidFill>
            <a:srgbClr val="173B57"/>
          </a:solidFill>
          <a:ln w="12700">
            <a:solidFill>
              <a:srgbClr val="173B5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366760" y="822960"/>
            <a:ext cx="3246120" cy="4480560"/>
          </a:xfrm>
          <a:prstGeom prst="rect">
            <a:avLst/>
          </a:prstGeom>
          <a:solidFill>
            <a:srgbClr val="214C6A">
              <a:alpha val="92000"/>
            </a:srgbClr>
          </a:solidFill>
          <a:ln w="12700">
            <a:solidFill>
              <a:srgbClr val="214C6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051560"/>
            <a:ext cx="6675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LEONARDO J.</a:t>
            </a:r>
            <a:endParaRPr lang="en-US" sz="3200" dirty="0"/>
          </a:p>
          <a:p>
            <a:pPr indent="0" marL="0">
              <a:buNone/>
            </a:pPr>
            <a:r>
              <a:rPr lang="en-US" sz="32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RAFFERTY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13232" y="2395728"/>
            <a:ext cx="6675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6F95"/>
                </a:solidFill>
              </a:rPr>
              <a:t>FINANCE &amp; BUSINESS OPERATIONS EXECUTIVE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13232" y="2907792"/>
            <a:ext cx="6812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933"/>
                </a:solidFill>
              </a:rPr>
              <a:t>FP&amp;A  •  Healthcare &amp; Diagnostics  •  Transformation  •  Analytics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713232" y="365760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17487"/>
                </a:solidFill>
              </a:rPr>
              <a:t>Executive profile and career story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641080" y="1280160"/>
            <a:ext cx="2560320" cy="12344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Orlando, Florida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(954) 638-1537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leonardorafferty@gmail.com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</a:rPr>
              <a:t>linkedin.com/in/leonardo-rafferty-86908128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6410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</a:rPr>
              <a:t>20+ YEARS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8641080" y="374904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D9E7F0"/>
                </a:solidFill>
              </a:rPr>
              <a:t>Finance • Operations • Leadership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641080" y="4809744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b="1" dirty="0">
                <a:solidFill>
                  <a:srgbClr val="FFFFFF"/>
                </a:solidFill>
              </a:rPr>
              <a:t>MBA Candidate | BS Accounting</a:t>
            </a:r>
            <a:endParaRPr lang="en-US" sz="10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8A99A6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Executive Snapshot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66928" y="914400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17487"/>
                </a:solidFill>
              </a:rPr>
              <a:t>A finance and operations leader who connects strategy, numbers, people, and execution.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1261872"/>
            <a:ext cx="11064240" cy="0"/>
          </a:xfrm>
          <a:prstGeom prst="line">
            <a:avLst/>
          </a:prstGeom>
          <a:noFill/>
          <a:ln w="12700">
            <a:solidFill>
              <a:srgbClr val="D8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627632"/>
            <a:ext cx="2011680" cy="932688"/>
          </a:xfrm>
          <a:prstGeom prst="roundRect">
            <a:avLst>
              <a:gd name="adj" fmla="val 4902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86384" y="1755648"/>
            <a:ext cx="17556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A8A8A"/>
                </a:solidFill>
              </a:rPr>
              <a:t>20+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68096" y="2139696"/>
            <a:ext cx="17922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60" dirty="0">
                <a:solidFill>
                  <a:srgbClr val="617487"/>
                </a:solidFill>
              </a:rPr>
              <a:t>years of leadership</a:t>
            </a:r>
            <a:endParaRPr lang="en-US" sz="860" dirty="0"/>
          </a:p>
        </p:txBody>
      </p:sp>
      <p:sp>
        <p:nvSpPr>
          <p:cNvPr id="8" name="Shape 6"/>
          <p:cNvSpPr/>
          <p:nvPr/>
        </p:nvSpPr>
        <p:spPr>
          <a:xfrm>
            <a:off x="2770632" y="1627632"/>
            <a:ext cx="2011680" cy="932688"/>
          </a:xfrm>
          <a:prstGeom prst="roundRect">
            <a:avLst>
              <a:gd name="adj" fmla="val 4902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898648" y="1755648"/>
            <a:ext cx="17556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E6F95"/>
                </a:solidFill>
              </a:rPr>
              <a:t>25%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2880360" y="2139696"/>
            <a:ext cx="17922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60" dirty="0">
                <a:solidFill>
                  <a:srgbClr val="617487"/>
                </a:solidFill>
              </a:rPr>
              <a:t>operating cost reduction</a:t>
            </a:r>
            <a:endParaRPr lang="en-US" sz="860" dirty="0"/>
          </a:p>
        </p:txBody>
      </p:sp>
      <p:sp>
        <p:nvSpPr>
          <p:cNvPr id="11" name="Shape 9"/>
          <p:cNvSpPr/>
          <p:nvPr/>
        </p:nvSpPr>
        <p:spPr>
          <a:xfrm>
            <a:off x="4882896" y="1627632"/>
            <a:ext cx="2011680" cy="932688"/>
          </a:xfrm>
          <a:prstGeom prst="roundRect">
            <a:avLst>
              <a:gd name="adj" fmla="val 4902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10912" y="1755648"/>
            <a:ext cx="17556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A8A8A"/>
                </a:solidFill>
              </a:rPr>
              <a:t>$300K+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992624" y="2139696"/>
            <a:ext cx="17922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60" dirty="0">
                <a:solidFill>
                  <a:srgbClr val="617487"/>
                </a:solidFill>
              </a:rPr>
              <a:t>annual profitability improvement</a:t>
            </a:r>
            <a:endParaRPr lang="en-US" sz="860" dirty="0"/>
          </a:p>
        </p:txBody>
      </p:sp>
      <p:sp>
        <p:nvSpPr>
          <p:cNvPr id="14" name="Shape 12"/>
          <p:cNvSpPr/>
          <p:nvPr/>
        </p:nvSpPr>
        <p:spPr>
          <a:xfrm>
            <a:off x="6995160" y="1627632"/>
            <a:ext cx="2011680" cy="932688"/>
          </a:xfrm>
          <a:prstGeom prst="roundRect">
            <a:avLst>
              <a:gd name="adj" fmla="val 4902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123176" y="1755648"/>
            <a:ext cx="17556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E6F95"/>
                </a:solidFill>
              </a:rPr>
              <a:t>30%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7104888" y="2139696"/>
            <a:ext cx="17922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60" dirty="0">
                <a:solidFill>
                  <a:srgbClr val="617487"/>
                </a:solidFill>
              </a:rPr>
              <a:t>financial-close efficiency gain</a:t>
            </a:r>
            <a:endParaRPr lang="en-US" sz="860" dirty="0"/>
          </a:p>
        </p:txBody>
      </p:sp>
      <p:sp>
        <p:nvSpPr>
          <p:cNvPr id="17" name="Shape 15"/>
          <p:cNvSpPr/>
          <p:nvPr/>
        </p:nvSpPr>
        <p:spPr>
          <a:xfrm>
            <a:off x="9107424" y="1627632"/>
            <a:ext cx="2011680" cy="932688"/>
          </a:xfrm>
          <a:prstGeom prst="roundRect">
            <a:avLst>
              <a:gd name="adj" fmla="val 4902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235440" y="1755648"/>
            <a:ext cx="17556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A8A8A"/>
                </a:solidFill>
              </a:rPr>
              <a:t>56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9217152" y="2139696"/>
            <a:ext cx="17922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60" dirty="0">
                <a:solidFill>
                  <a:srgbClr val="617487"/>
                </a:solidFill>
              </a:rPr>
              <a:t>employees led at scale</a:t>
            </a:r>
            <a:endParaRPr lang="en-US" sz="860" dirty="0"/>
          </a:p>
        </p:txBody>
      </p:sp>
      <p:sp>
        <p:nvSpPr>
          <p:cNvPr id="20" name="Shape 18"/>
          <p:cNvSpPr/>
          <p:nvPr/>
        </p:nvSpPr>
        <p:spPr>
          <a:xfrm>
            <a:off x="658368" y="2926080"/>
            <a:ext cx="3456432" cy="233172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58368" y="2926080"/>
            <a:ext cx="73152" cy="2331720"/>
          </a:xfrm>
          <a:prstGeom prst="rect">
            <a:avLst/>
          </a:prstGeom>
          <a:solidFill>
            <a:srgbClr val="2E6F95"/>
          </a:solidFill>
          <a:ln w="12700">
            <a:solidFill>
              <a:srgbClr val="2E6F9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59536" y="3090672"/>
            <a:ext cx="31363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B57"/>
                </a:solidFill>
              </a:rPr>
              <a:t>Financial Leadership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59536" y="3456432"/>
            <a:ext cx="3108960" cy="1673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FP&amp;A • budgeting • forecasting • financial modeling • cash flow • P&amp;L • reporting • controls • tax &amp; fractional-CFO advisory</a:t>
            </a:r>
            <a:endParaRPr lang="en-US" sz="940" dirty="0"/>
          </a:p>
        </p:txBody>
      </p:sp>
      <p:sp>
        <p:nvSpPr>
          <p:cNvPr id="24" name="Shape 22"/>
          <p:cNvSpPr/>
          <p:nvPr/>
        </p:nvSpPr>
        <p:spPr>
          <a:xfrm>
            <a:off x="4315968" y="2926080"/>
            <a:ext cx="3456432" cy="233172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15968" y="2926080"/>
            <a:ext cx="73152" cy="2331720"/>
          </a:xfrm>
          <a:prstGeom prst="rect">
            <a:avLst/>
          </a:prstGeom>
          <a:solidFill>
            <a:srgbClr val="2A8A8A"/>
          </a:solidFill>
          <a:ln w="12700">
            <a:solidFill>
              <a:srgbClr val="2A8A8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517136" y="3090672"/>
            <a:ext cx="31363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B57"/>
                </a:solidFill>
              </a:rPr>
              <a:t>Operating Leadership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4517136" y="3456432"/>
            <a:ext cx="3108960" cy="1673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Business operations • transformation • process optimization • KPI governance • talent development • cross-functional execution</a:t>
            </a:r>
            <a:endParaRPr lang="en-US" sz="940" dirty="0"/>
          </a:p>
        </p:txBody>
      </p:sp>
      <p:sp>
        <p:nvSpPr>
          <p:cNvPr id="28" name="Shape 26"/>
          <p:cNvSpPr/>
          <p:nvPr/>
        </p:nvSpPr>
        <p:spPr>
          <a:xfrm>
            <a:off x="7973568" y="2926080"/>
            <a:ext cx="3456432" cy="233172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973568" y="2926080"/>
            <a:ext cx="73152" cy="2331720"/>
          </a:xfrm>
          <a:prstGeom prst="rect">
            <a:avLst/>
          </a:prstGeom>
          <a:solidFill>
            <a:srgbClr val="B38A3B"/>
          </a:solidFill>
          <a:ln w="12700">
            <a:solidFill>
              <a:srgbClr val="B38A3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174736" y="3090672"/>
            <a:ext cx="31363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B57"/>
                </a:solidFill>
              </a:rPr>
              <a:t>Commercial Leadership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8174736" y="3456432"/>
            <a:ext cx="3108960" cy="1673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Healthcare &amp; diagnostics • international growth • manufacturer/supplier relationships • government &amp; institutional contracting</a:t>
            </a:r>
            <a:endParaRPr lang="en-US" sz="940" dirty="0"/>
          </a:p>
        </p:txBody>
      </p:sp>
      <p:sp>
        <p:nvSpPr>
          <p:cNvPr id="32" name="Text 30"/>
          <p:cNvSpPr/>
          <p:nvPr/>
        </p:nvSpPr>
        <p:spPr>
          <a:xfrm>
            <a:off x="1005840" y="5650992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73B57"/>
                </a:solidFill>
              </a:rPr>
              <a:t>Scale supported: ~$575M annual product revenue environment • ~$90M annual services growth initiatives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8A99A6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I Bring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66928" y="914400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17487"/>
                </a:solidFill>
              </a:rPr>
              <a:t>Four capabilities that define my executive brand.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1261872"/>
            <a:ext cx="11064240" cy="0"/>
          </a:xfrm>
          <a:prstGeom prst="line">
            <a:avLst/>
          </a:prstGeom>
          <a:noFill/>
          <a:ln w="12700">
            <a:solidFill>
              <a:srgbClr val="D8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600200"/>
            <a:ext cx="566928" cy="566928"/>
          </a:xfrm>
          <a:prstGeom prst="ellipse">
            <a:avLst/>
          </a:prstGeom>
          <a:solidFill>
            <a:srgbClr val="2E6F95"/>
          </a:solidFill>
          <a:ln w="12700">
            <a:solidFill>
              <a:srgbClr val="2E6F9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755648"/>
            <a:ext cx="566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01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554480" y="1554480"/>
            <a:ext cx="2971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3B57"/>
                </a:solidFill>
              </a:rPr>
              <a:t>Finance &amp; FP&amp;A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617720" y="1554480"/>
            <a:ext cx="6400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1F2933"/>
                </a:solidFill>
              </a:rPr>
              <a:t>Budgeting, forecasting, modeling, executive reporting, controls, cash flow, P&amp;L discipline, and decision support.</a:t>
            </a:r>
            <a:endParaRPr lang="en-US" sz="1020" dirty="0"/>
          </a:p>
        </p:txBody>
      </p:sp>
      <p:sp>
        <p:nvSpPr>
          <p:cNvPr id="9" name="Shape 7"/>
          <p:cNvSpPr/>
          <p:nvPr/>
        </p:nvSpPr>
        <p:spPr>
          <a:xfrm>
            <a:off x="1554480" y="2377440"/>
            <a:ext cx="9464040" cy="0"/>
          </a:xfrm>
          <a:prstGeom prst="line">
            <a:avLst/>
          </a:prstGeom>
          <a:noFill/>
          <a:ln w="12700">
            <a:solidFill>
              <a:srgbClr val="D8E2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807208"/>
            <a:ext cx="566928" cy="566928"/>
          </a:xfrm>
          <a:prstGeom prst="ellipse">
            <a:avLst/>
          </a:prstGeom>
          <a:solidFill>
            <a:srgbClr val="2A8A8A"/>
          </a:solidFill>
          <a:ln w="12700">
            <a:solidFill>
              <a:srgbClr val="2A8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962656"/>
            <a:ext cx="566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02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554480" y="2761488"/>
            <a:ext cx="2971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3B57"/>
                </a:solidFill>
              </a:rPr>
              <a:t>Business Operations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617720" y="2761488"/>
            <a:ext cx="6400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1F2933"/>
                </a:solidFill>
              </a:rPr>
              <a:t>Operating cadence, process redesign, governance, performance management, client delivery, and scalable execution.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1554480" y="3584448"/>
            <a:ext cx="9464040" cy="0"/>
          </a:xfrm>
          <a:prstGeom prst="line">
            <a:avLst/>
          </a:prstGeom>
          <a:noFill/>
          <a:ln w="12700">
            <a:solidFill>
              <a:srgbClr val="D8E2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7240" y="4014216"/>
            <a:ext cx="566928" cy="566928"/>
          </a:xfrm>
          <a:prstGeom prst="ellipse">
            <a:avLst/>
          </a:prstGeom>
          <a:solidFill>
            <a:srgbClr val="2E6F95"/>
          </a:solidFill>
          <a:ln w="12700">
            <a:solidFill>
              <a:srgbClr val="2E6F9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7240" y="4169664"/>
            <a:ext cx="566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03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554480" y="3968496"/>
            <a:ext cx="2971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3B57"/>
                </a:solidFill>
              </a:rPr>
              <a:t>Healthcare &amp; International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4617720" y="3968496"/>
            <a:ext cx="6400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1F2933"/>
                </a:solidFill>
              </a:rPr>
              <a:t>Healthcare, pharma, diagnostics, IVD and medical-product commercialization across multiple global markets.</a:t>
            </a:r>
            <a:endParaRPr lang="en-US" sz="1020" dirty="0"/>
          </a:p>
        </p:txBody>
      </p:sp>
      <p:sp>
        <p:nvSpPr>
          <p:cNvPr id="19" name="Shape 17"/>
          <p:cNvSpPr/>
          <p:nvPr/>
        </p:nvSpPr>
        <p:spPr>
          <a:xfrm>
            <a:off x="1554480" y="4791456"/>
            <a:ext cx="9464040" cy="0"/>
          </a:xfrm>
          <a:prstGeom prst="line">
            <a:avLst/>
          </a:prstGeom>
          <a:noFill/>
          <a:ln w="12700">
            <a:solidFill>
              <a:srgbClr val="D8E2E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77240" y="5221224"/>
            <a:ext cx="566928" cy="566928"/>
          </a:xfrm>
          <a:prstGeom prst="ellipse">
            <a:avLst/>
          </a:prstGeom>
          <a:solidFill>
            <a:srgbClr val="2A8A8A"/>
          </a:solidFill>
          <a:ln w="12700">
            <a:solidFill>
              <a:srgbClr val="2A8A8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77240" y="5376672"/>
            <a:ext cx="5669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04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554480" y="5175504"/>
            <a:ext cx="2971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3B57"/>
                </a:solidFill>
              </a:rPr>
              <a:t>Transformation &amp; Analytics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4617720" y="5175504"/>
            <a:ext cx="6400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1F2933"/>
                </a:solidFill>
              </a:rPr>
              <a:t>Power BI, SQL, automation, KPI dashboards, technology adoption, data-driven decision making, and change execution.</a:t>
            </a:r>
            <a:endParaRPr lang="en-US" sz="10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8A99A6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Current Leadership: INUSA LLC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66928" y="914400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17487"/>
                </a:solidFill>
              </a:rPr>
              <a:t>Principal Consultant | Fractional CFO, Finance &amp; Business Operations | 2022–Present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1261872"/>
            <a:ext cx="11064240" cy="0"/>
          </a:xfrm>
          <a:prstGeom prst="line">
            <a:avLst/>
          </a:prstGeom>
          <a:noFill/>
          <a:ln w="12700">
            <a:solidFill>
              <a:srgbClr val="D8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572768"/>
            <a:ext cx="3840480" cy="4297680"/>
          </a:xfrm>
          <a:prstGeom prst="roundRect">
            <a:avLst>
              <a:gd name="adj" fmla="val 1429"/>
            </a:avLst>
          </a:prstGeom>
          <a:solidFill>
            <a:srgbClr val="173B57"/>
          </a:solidFill>
          <a:ln w="12700">
            <a:solidFill>
              <a:srgbClr val="173B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87452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EXECUTIVE ADVISORY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60120" y="2450592"/>
            <a:ext cx="3154680" cy="2560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9F2F7"/>
                </a:solidFill>
              </a:rPr>
              <a:t>Finance strategy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9F2F7"/>
                </a:solidFill>
              </a:rPr>
              <a:t>Tax &amp; accounting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9F2F7"/>
                </a:solidFill>
              </a:rPr>
              <a:t>Budgeting &amp; forecasting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9F2F7"/>
                </a:solidFill>
              </a:rPr>
              <a:t>Cash flow &amp; profitability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9F2F7"/>
                </a:solidFill>
              </a:rPr>
              <a:t>Executive reporting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9F2F7"/>
                </a:solidFill>
              </a:rPr>
              <a:t>Controls &amp; compliance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9F2F7"/>
                </a:solidFill>
              </a:rPr>
              <a:t>Business intelligence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9F2F7"/>
                </a:solidFill>
              </a:rPr>
              <a:t>Automation &amp; process redesign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60120" y="525780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i="1" dirty="0">
                <a:solidFill>
                  <a:srgbClr val="D7E7F0"/>
                </a:solidFill>
              </a:rPr>
              <a:t>Fractional CFO perspective with hands-on execution.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846320" y="1572768"/>
            <a:ext cx="2743200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846320" y="1572768"/>
            <a:ext cx="73152" cy="1874520"/>
          </a:xfrm>
          <a:prstGeom prst="rect">
            <a:avLst/>
          </a:prstGeom>
          <a:solidFill>
            <a:srgbClr val="2A8A8A"/>
          </a:solidFill>
          <a:ln w="12700">
            <a:solidFill>
              <a:srgbClr val="2A8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047488" y="1737360"/>
            <a:ext cx="2423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B57"/>
                </a:solidFill>
              </a:rPr>
              <a:t>Performance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047488" y="2103120"/>
            <a:ext cx="2395728" cy="12161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$300K+ annual profitability improvement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25% operating-cost reduction</a:t>
            </a:r>
            <a:endParaRPr lang="en-US" sz="940" dirty="0"/>
          </a:p>
        </p:txBody>
      </p:sp>
      <p:sp>
        <p:nvSpPr>
          <p:cNvPr id="13" name="Shape 11"/>
          <p:cNvSpPr/>
          <p:nvPr/>
        </p:nvSpPr>
        <p:spPr>
          <a:xfrm>
            <a:off x="7818120" y="1572768"/>
            <a:ext cx="2743200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818120" y="1572768"/>
            <a:ext cx="73152" cy="1874520"/>
          </a:xfrm>
          <a:prstGeom prst="rect">
            <a:avLst/>
          </a:prstGeom>
          <a:solidFill>
            <a:srgbClr val="2E6F95"/>
          </a:solidFill>
          <a:ln w="12700">
            <a:solidFill>
              <a:srgbClr val="2E6F9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019288" y="1737360"/>
            <a:ext cx="2423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B57"/>
                </a:solidFill>
              </a:rPr>
              <a:t>Efficiency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019288" y="2103120"/>
            <a:ext cx="2395728" cy="12161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30% improvement in financial-close efficiency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Stronger controls and reporting discipline</a:t>
            </a:r>
            <a:endParaRPr lang="en-US" sz="940" dirty="0"/>
          </a:p>
        </p:txBody>
      </p:sp>
      <p:sp>
        <p:nvSpPr>
          <p:cNvPr id="17" name="Shape 15"/>
          <p:cNvSpPr/>
          <p:nvPr/>
        </p:nvSpPr>
        <p:spPr>
          <a:xfrm>
            <a:off x="4846320" y="3730752"/>
            <a:ext cx="2743200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846320" y="3730752"/>
            <a:ext cx="73152" cy="1874520"/>
          </a:xfrm>
          <a:prstGeom prst="rect">
            <a:avLst/>
          </a:prstGeom>
          <a:solidFill>
            <a:srgbClr val="B38A3B"/>
          </a:solidFill>
          <a:ln w="12700">
            <a:solidFill>
              <a:srgbClr val="B38A3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47488" y="3895344"/>
            <a:ext cx="2423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B57"/>
                </a:solidFill>
              </a:rPr>
              <a:t>Decision Support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047488" y="4261104"/>
            <a:ext cx="2395728" cy="12161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Budgets • forecasts • financial models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KPI dashboards • executive reporting</a:t>
            </a:r>
            <a:endParaRPr lang="en-US" sz="940" dirty="0"/>
          </a:p>
        </p:txBody>
      </p:sp>
      <p:sp>
        <p:nvSpPr>
          <p:cNvPr id="21" name="Shape 19"/>
          <p:cNvSpPr/>
          <p:nvPr/>
        </p:nvSpPr>
        <p:spPr>
          <a:xfrm>
            <a:off x="7818120" y="3730752"/>
            <a:ext cx="2743200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818120" y="3730752"/>
            <a:ext cx="73152" cy="1874520"/>
          </a:xfrm>
          <a:prstGeom prst="rect">
            <a:avLst/>
          </a:prstGeom>
          <a:solidFill>
            <a:srgbClr val="2A8A8A"/>
          </a:solidFill>
          <a:ln w="12700">
            <a:solidFill>
              <a:srgbClr val="2A8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019288" y="3895344"/>
            <a:ext cx="2423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B57"/>
                </a:solidFill>
              </a:rPr>
              <a:t>Growth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019288" y="4261104"/>
            <a:ext cx="2395728" cy="12161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Business development • client acquisition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Service expansion • executive relationships</a:t>
            </a:r>
            <a:endParaRPr lang="en-US" sz="94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8A99A6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International Healthcare &amp; Commercial Leadership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66928" y="914400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17487"/>
                </a:solidFill>
              </a:rPr>
              <a:t>BlueSun Medical Technologies | Senior Business Development &amp; International Operations Leader | 2015–2022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1261872"/>
            <a:ext cx="11064240" cy="0"/>
          </a:xfrm>
          <a:prstGeom prst="line">
            <a:avLst/>
          </a:prstGeom>
          <a:noFill/>
          <a:ln w="12700">
            <a:solidFill>
              <a:srgbClr val="D8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591056"/>
            <a:ext cx="3840480" cy="4407408"/>
          </a:xfrm>
          <a:prstGeom prst="roundRect">
            <a:avLst>
              <a:gd name="adj" fmla="val 1429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32688" y="1874520"/>
            <a:ext cx="2560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73B57"/>
                </a:solidFill>
              </a:rPr>
              <a:t>Healthcare Markets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941832" y="2432304"/>
            <a:ext cx="2651760" cy="347472"/>
          </a:xfrm>
          <a:prstGeom prst="roundRect">
            <a:avLst>
              <a:gd name="adj" fmla="val 47368"/>
            </a:avLst>
          </a:prstGeom>
          <a:solidFill>
            <a:srgbClr val="EEF4F8"/>
          </a:solidFill>
          <a:ln w="12700">
            <a:solidFill>
              <a:srgbClr val="EEF4F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14984" y="2514600"/>
            <a:ext cx="250545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173B57"/>
                </a:solidFill>
              </a:rPr>
              <a:t>Pharmaceutical</a:t>
            </a:r>
            <a:endParaRPr lang="en-US" sz="840" dirty="0"/>
          </a:p>
        </p:txBody>
      </p:sp>
      <p:sp>
        <p:nvSpPr>
          <p:cNvPr id="9" name="Shape 7"/>
          <p:cNvSpPr/>
          <p:nvPr/>
        </p:nvSpPr>
        <p:spPr>
          <a:xfrm>
            <a:off x="941832" y="2935224"/>
            <a:ext cx="2651760" cy="347472"/>
          </a:xfrm>
          <a:prstGeom prst="roundRect">
            <a:avLst>
              <a:gd name="adj" fmla="val 47368"/>
            </a:avLst>
          </a:prstGeom>
          <a:solidFill>
            <a:srgbClr val="EAF1F6"/>
          </a:solidFill>
          <a:ln w="12700">
            <a:solidFill>
              <a:srgbClr val="EAF1F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14984" y="3017520"/>
            <a:ext cx="250545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2A8A8A"/>
                </a:solidFill>
              </a:rPr>
              <a:t>Diagnostics / IVD</a:t>
            </a:r>
            <a:endParaRPr lang="en-US" sz="840" dirty="0"/>
          </a:p>
        </p:txBody>
      </p:sp>
      <p:sp>
        <p:nvSpPr>
          <p:cNvPr id="11" name="Shape 9"/>
          <p:cNvSpPr/>
          <p:nvPr/>
        </p:nvSpPr>
        <p:spPr>
          <a:xfrm>
            <a:off x="941832" y="3438144"/>
            <a:ext cx="2651760" cy="347472"/>
          </a:xfrm>
          <a:prstGeom prst="roundRect">
            <a:avLst>
              <a:gd name="adj" fmla="val 47368"/>
            </a:avLst>
          </a:prstGeom>
          <a:solidFill>
            <a:srgbClr val="EEF4F8"/>
          </a:solidFill>
          <a:ln w="12700">
            <a:solidFill>
              <a:srgbClr val="EEF4F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14984" y="3520440"/>
            <a:ext cx="250545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173B57"/>
                </a:solidFill>
              </a:rPr>
              <a:t>Molecular diagnostics</a:t>
            </a:r>
            <a:endParaRPr lang="en-US" sz="840" dirty="0"/>
          </a:p>
        </p:txBody>
      </p:sp>
      <p:sp>
        <p:nvSpPr>
          <p:cNvPr id="13" name="Shape 11"/>
          <p:cNvSpPr/>
          <p:nvPr/>
        </p:nvSpPr>
        <p:spPr>
          <a:xfrm>
            <a:off x="941832" y="3941064"/>
            <a:ext cx="2651760" cy="347472"/>
          </a:xfrm>
          <a:prstGeom prst="roundRect">
            <a:avLst>
              <a:gd name="adj" fmla="val 47368"/>
            </a:avLst>
          </a:prstGeom>
          <a:solidFill>
            <a:srgbClr val="EAF1F6"/>
          </a:solidFill>
          <a:ln w="12700">
            <a:solidFill>
              <a:srgbClr val="EAF1F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14984" y="4023360"/>
            <a:ext cx="250545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2A8A8A"/>
                </a:solidFill>
              </a:rPr>
              <a:t>PCR / COVID-19</a:t>
            </a:r>
            <a:endParaRPr lang="en-US" sz="840" dirty="0"/>
          </a:p>
        </p:txBody>
      </p:sp>
      <p:sp>
        <p:nvSpPr>
          <p:cNvPr id="15" name="Shape 13"/>
          <p:cNvSpPr/>
          <p:nvPr/>
        </p:nvSpPr>
        <p:spPr>
          <a:xfrm>
            <a:off x="941832" y="4443984"/>
            <a:ext cx="2651760" cy="347472"/>
          </a:xfrm>
          <a:prstGeom prst="roundRect">
            <a:avLst>
              <a:gd name="adj" fmla="val 47368"/>
            </a:avLst>
          </a:prstGeom>
          <a:solidFill>
            <a:srgbClr val="EEF4F8"/>
          </a:solidFill>
          <a:ln w="12700">
            <a:solidFill>
              <a:srgbClr val="EEF4F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14984" y="4526280"/>
            <a:ext cx="250545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173B57"/>
                </a:solidFill>
              </a:rPr>
              <a:t>PPE &amp; medical products</a:t>
            </a:r>
            <a:endParaRPr lang="en-US" sz="840" dirty="0"/>
          </a:p>
        </p:txBody>
      </p:sp>
      <p:sp>
        <p:nvSpPr>
          <p:cNvPr id="17" name="Text 15"/>
          <p:cNvSpPr/>
          <p:nvPr/>
        </p:nvSpPr>
        <p:spPr>
          <a:xfrm>
            <a:off x="932688" y="512064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17487"/>
                </a:solidFill>
              </a:rPr>
              <a:t>Commercial scope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932688" y="5468112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1F2933"/>
                </a:solidFill>
              </a:rPr>
              <a:t>Manufacturer • laboratory • supplier • distribution • government-facing agreements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4956048" y="1783080"/>
            <a:ext cx="1005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300" b="1" dirty="0">
                <a:solidFill>
                  <a:srgbClr val="2A8A8A"/>
                </a:solidFill>
              </a:rPr>
              <a:t>7</a:t>
            </a:r>
            <a:endParaRPr lang="en-US" sz="3300" dirty="0"/>
          </a:p>
        </p:txBody>
      </p:sp>
      <p:sp>
        <p:nvSpPr>
          <p:cNvPr id="20" name="Text 18"/>
          <p:cNvSpPr/>
          <p:nvPr/>
        </p:nvSpPr>
        <p:spPr>
          <a:xfrm>
            <a:off x="4736592" y="242316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" dirty="0">
                <a:solidFill>
                  <a:srgbClr val="617487"/>
                </a:solidFill>
              </a:rPr>
              <a:t>senior international sales leaders</a:t>
            </a:r>
            <a:endParaRPr lang="en-US" sz="960" dirty="0"/>
          </a:p>
        </p:txBody>
      </p:sp>
      <p:sp>
        <p:nvSpPr>
          <p:cNvPr id="21" name="Text 19"/>
          <p:cNvSpPr/>
          <p:nvPr/>
        </p:nvSpPr>
        <p:spPr>
          <a:xfrm>
            <a:off x="6400800" y="182880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73B57"/>
                </a:solidFill>
              </a:rPr>
              <a:t>Colombia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18120" y="182880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73B57"/>
                </a:solidFill>
              </a:rPr>
              <a:t>Ecuador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9189720" y="182880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73B57"/>
                </a:solidFill>
              </a:rPr>
              <a:t>Turkey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114032" y="25603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73B57"/>
                </a:solidFill>
              </a:rPr>
              <a:t>Australia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8732520" y="256032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73B57"/>
                </a:solidFill>
              </a:rPr>
              <a:t>Dubai / UAE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5897880" y="3200400"/>
            <a:ext cx="4754880" cy="0"/>
          </a:xfrm>
          <a:prstGeom prst="line">
            <a:avLst/>
          </a:prstGeom>
          <a:noFill/>
          <a:ln w="12700">
            <a:solidFill>
              <a:srgbClr val="D8E2E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956048" y="349300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B57"/>
                </a:solidFill>
              </a:rPr>
              <a:t>Government &amp; institutional experience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4956048" y="3931920"/>
            <a:ext cx="5715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1F2933"/>
                </a:solidFill>
              </a:rPr>
              <a:t>Supported Colombian government and institutional opportunities, cross-border pricing, contract economics, supplier relationships, product availability, and execution.</a:t>
            </a:r>
            <a:endParaRPr lang="en-US" sz="1020" dirty="0"/>
          </a:p>
        </p:txBody>
      </p:sp>
      <p:sp>
        <p:nvSpPr>
          <p:cNvPr id="29" name="Text 27"/>
          <p:cNvSpPr/>
          <p:nvPr/>
        </p:nvSpPr>
        <p:spPr>
          <a:xfrm>
            <a:off x="4956048" y="4919472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B57"/>
                </a:solidFill>
              </a:rPr>
              <a:t>High-volume commercialization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4956048" y="5349240"/>
            <a:ext cx="5715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1F2933"/>
                </a:solidFill>
              </a:rPr>
              <a:t>U.S./Canada diagnostic programs with planned volumes reaching up to 10 million tests per month.</a:t>
            </a:r>
            <a:endParaRPr lang="en-US" sz="10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8A99A6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Career Journey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66928" y="914400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17487"/>
                </a:solidFill>
              </a:rPr>
              <a:t>A progression from disciplined operations to technology, international growth, and executive finance.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1261872"/>
            <a:ext cx="11064240" cy="0"/>
          </a:xfrm>
          <a:prstGeom prst="line">
            <a:avLst/>
          </a:prstGeom>
          <a:noFill/>
          <a:ln w="12700">
            <a:solidFill>
              <a:srgbClr val="D8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3319272"/>
            <a:ext cx="10241280" cy="0"/>
          </a:xfrm>
          <a:prstGeom prst="line">
            <a:avLst/>
          </a:prstGeom>
          <a:noFill/>
          <a:ln w="27940">
            <a:solidFill>
              <a:srgbClr val="173B5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51560" y="3054096"/>
            <a:ext cx="530352" cy="530352"/>
          </a:xfrm>
          <a:prstGeom prst="ellipse">
            <a:avLst/>
          </a:prstGeom>
          <a:solidFill>
            <a:srgbClr val="2E6F9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178308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73B57"/>
                </a:solidFill>
              </a:rPr>
              <a:t>U.S. Army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93192" y="2176272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80" dirty="0">
                <a:solidFill>
                  <a:srgbClr val="1F2933"/>
                </a:solidFill>
              </a:rPr>
              <a:t>Supply &amp; logistics</a:t>
            </a:r>
            <a:endParaRPr lang="en-US" sz="980" dirty="0"/>
          </a:p>
        </p:txBody>
      </p:sp>
      <p:sp>
        <p:nvSpPr>
          <p:cNvPr id="9" name="Text 7"/>
          <p:cNvSpPr/>
          <p:nvPr/>
        </p:nvSpPr>
        <p:spPr>
          <a:xfrm>
            <a:off x="338328" y="2670048"/>
            <a:ext cx="1938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617487"/>
                </a:solidFill>
              </a:rPr>
              <a:t>Controls • accountability</a:t>
            </a:r>
            <a:endParaRPr lang="en-US" sz="880" dirty="0"/>
          </a:p>
        </p:txBody>
      </p:sp>
      <p:sp>
        <p:nvSpPr>
          <p:cNvPr id="10" name="Shape 8"/>
          <p:cNvSpPr/>
          <p:nvPr/>
        </p:nvSpPr>
        <p:spPr>
          <a:xfrm>
            <a:off x="2971800" y="3054096"/>
            <a:ext cx="530352" cy="530352"/>
          </a:xfrm>
          <a:prstGeom prst="ellipse">
            <a:avLst/>
          </a:prstGeom>
          <a:solidFill>
            <a:srgbClr val="2A8A8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468880" y="3822192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73B57"/>
                </a:solidFill>
              </a:rPr>
              <a:t>Best Buy / Home Depot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2313432" y="4224528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80" dirty="0">
                <a:solidFill>
                  <a:srgbClr val="1F2933"/>
                </a:solidFill>
              </a:rPr>
              <a:t>Leadership &amp; operations</a:t>
            </a:r>
            <a:endParaRPr lang="en-US" sz="980" dirty="0"/>
          </a:p>
        </p:txBody>
      </p:sp>
      <p:sp>
        <p:nvSpPr>
          <p:cNvPr id="13" name="Text 11"/>
          <p:cNvSpPr/>
          <p:nvPr/>
        </p:nvSpPr>
        <p:spPr>
          <a:xfrm>
            <a:off x="2258568" y="4681728"/>
            <a:ext cx="1938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617487"/>
                </a:solidFill>
              </a:rPr>
              <a:t>Teams up to 56</a:t>
            </a:r>
            <a:endParaRPr lang="en-US" sz="880" dirty="0"/>
          </a:p>
        </p:txBody>
      </p:sp>
      <p:sp>
        <p:nvSpPr>
          <p:cNvPr id="14" name="Shape 12"/>
          <p:cNvSpPr/>
          <p:nvPr/>
        </p:nvSpPr>
        <p:spPr>
          <a:xfrm>
            <a:off x="5047488" y="3054096"/>
            <a:ext cx="530352" cy="530352"/>
          </a:xfrm>
          <a:prstGeom prst="ellipse">
            <a:avLst/>
          </a:prstGeom>
          <a:solidFill>
            <a:srgbClr val="2E6F9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44568" y="178308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73B57"/>
                </a:solidFill>
              </a:rPr>
              <a:t>Apple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4389120" y="2176272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80" dirty="0">
                <a:solidFill>
                  <a:srgbClr val="1F2933"/>
                </a:solidFill>
              </a:rPr>
              <a:t>Technology Advisor</a:t>
            </a:r>
            <a:endParaRPr lang="en-US" sz="980" dirty="0"/>
          </a:p>
        </p:txBody>
      </p:sp>
      <p:sp>
        <p:nvSpPr>
          <p:cNvPr id="17" name="Text 15"/>
          <p:cNvSpPr/>
          <p:nvPr/>
        </p:nvSpPr>
        <p:spPr>
          <a:xfrm>
            <a:off x="4334256" y="2670048"/>
            <a:ext cx="1938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617487"/>
                </a:solidFill>
              </a:rPr>
              <a:t>KPI • adoption • analytics</a:t>
            </a:r>
            <a:endParaRPr lang="en-US" sz="880" dirty="0"/>
          </a:p>
        </p:txBody>
      </p:sp>
      <p:sp>
        <p:nvSpPr>
          <p:cNvPr id="18" name="Shape 16"/>
          <p:cNvSpPr/>
          <p:nvPr/>
        </p:nvSpPr>
        <p:spPr>
          <a:xfrm>
            <a:off x="7159752" y="3054096"/>
            <a:ext cx="530352" cy="530352"/>
          </a:xfrm>
          <a:prstGeom prst="ellipse">
            <a:avLst/>
          </a:prstGeom>
          <a:solidFill>
            <a:srgbClr val="2A8A8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656832" y="3822192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73B57"/>
                </a:solidFill>
              </a:rPr>
              <a:t>BlueSun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501384" y="4224528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80" dirty="0">
                <a:solidFill>
                  <a:srgbClr val="1F2933"/>
                </a:solidFill>
              </a:rPr>
              <a:t>International healthcare</a:t>
            </a:r>
            <a:endParaRPr lang="en-US" sz="980" dirty="0"/>
          </a:p>
        </p:txBody>
      </p:sp>
      <p:sp>
        <p:nvSpPr>
          <p:cNvPr id="21" name="Text 19"/>
          <p:cNvSpPr/>
          <p:nvPr/>
        </p:nvSpPr>
        <p:spPr>
          <a:xfrm>
            <a:off x="6446520" y="4681728"/>
            <a:ext cx="1938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617487"/>
                </a:solidFill>
              </a:rPr>
              <a:t>7 senior leaders • global markets</a:t>
            </a:r>
            <a:endParaRPr lang="en-US" sz="880" dirty="0"/>
          </a:p>
        </p:txBody>
      </p:sp>
      <p:sp>
        <p:nvSpPr>
          <p:cNvPr id="22" name="Shape 20"/>
          <p:cNvSpPr/>
          <p:nvPr/>
        </p:nvSpPr>
        <p:spPr>
          <a:xfrm>
            <a:off x="9281160" y="3054096"/>
            <a:ext cx="530352" cy="530352"/>
          </a:xfrm>
          <a:prstGeom prst="ellipse">
            <a:avLst/>
          </a:prstGeom>
          <a:solidFill>
            <a:srgbClr val="2E6F9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778240" y="178308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73B57"/>
                </a:solidFill>
              </a:rPr>
              <a:t>INUSA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8622792" y="2176272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80" dirty="0">
                <a:solidFill>
                  <a:srgbClr val="1F2933"/>
                </a:solidFill>
              </a:rPr>
              <a:t>Fractional CFO &amp; advisory</a:t>
            </a:r>
            <a:endParaRPr lang="en-US" sz="980" dirty="0"/>
          </a:p>
        </p:txBody>
      </p:sp>
      <p:sp>
        <p:nvSpPr>
          <p:cNvPr id="25" name="Text 23"/>
          <p:cNvSpPr/>
          <p:nvPr/>
        </p:nvSpPr>
        <p:spPr>
          <a:xfrm>
            <a:off x="8567928" y="2670048"/>
            <a:ext cx="1938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617487"/>
                </a:solidFill>
              </a:rPr>
              <a:t>Finance • analytics • transformation</a:t>
            </a:r>
            <a:endParaRPr lang="en-US" sz="880" dirty="0"/>
          </a:p>
        </p:txBody>
      </p:sp>
      <p:sp>
        <p:nvSpPr>
          <p:cNvPr id="26" name="Text 24"/>
          <p:cNvSpPr/>
          <p:nvPr/>
        </p:nvSpPr>
        <p:spPr>
          <a:xfrm>
            <a:off x="2743200" y="352958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17487"/>
                </a:solidFill>
              </a:rPr>
              <a:t>1999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846320" y="352958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17487"/>
                </a:solidFill>
              </a:rPr>
              <a:t>2012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6949440" y="352958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17487"/>
                </a:solidFill>
              </a:rPr>
              <a:t>2015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9079992" y="352958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17487"/>
                </a:solidFill>
              </a:rPr>
              <a:t>2022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8A99A6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Technology, Analytics &amp; Credentials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66928" y="914400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17487"/>
                </a:solidFill>
              </a:rPr>
              <a:t>Financial leadership strengthened by modern systems, data, and continuous learning.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1261872"/>
            <a:ext cx="11064240" cy="0"/>
          </a:xfrm>
          <a:prstGeom prst="line">
            <a:avLst/>
          </a:prstGeom>
          <a:noFill/>
          <a:ln w="12700">
            <a:solidFill>
              <a:srgbClr val="D8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572768"/>
            <a:ext cx="3383280" cy="4251960"/>
          </a:xfrm>
          <a:prstGeom prst="roundRect">
            <a:avLst>
              <a:gd name="adj" fmla="val 1622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572768"/>
            <a:ext cx="73152" cy="4251960"/>
          </a:xfrm>
          <a:prstGeom prst="rect">
            <a:avLst/>
          </a:prstGeom>
          <a:solidFill>
            <a:srgbClr val="2E6F95"/>
          </a:solidFill>
          <a:ln w="12700">
            <a:solidFill>
              <a:srgbClr val="2E6F9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6968" y="1737360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B57"/>
                </a:solidFill>
              </a:rPr>
              <a:t>Technology &amp; Analytics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86968" y="2103120"/>
            <a:ext cx="3035808" cy="3593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Power BI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Advanced Excel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SQL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SAP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Oracle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Workday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QuickBooks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ADP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Python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Jira • Confluence • Smartsheet</a:t>
            </a:r>
            <a:endParaRPr lang="en-US" sz="940" dirty="0"/>
          </a:p>
        </p:txBody>
      </p:sp>
      <p:sp>
        <p:nvSpPr>
          <p:cNvPr id="9" name="Shape 7"/>
          <p:cNvSpPr/>
          <p:nvPr/>
        </p:nvSpPr>
        <p:spPr>
          <a:xfrm>
            <a:off x="4389120" y="1572768"/>
            <a:ext cx="3383280" cy="4251960"/>
          </a:xfrm>
          <a:prstGeom prst="roundRect">
            <a:avLst>
              <a:gd name="adj" fmla="val 1622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89120" y="1572768"/>
            <a:ext cx="73152" cy="4251960"/>
          </a:xfrm>
          <a:prstGeom prst="rect">
            <a:avLst/>
          </a:prstGeom>
          <a:solidFill>
            <a:srgbClr val="2A8A8A"/>
          </a:solidFill>
          <a:ln w="12700">
            <a:solidFill>
              <a:srgbClr val="2A8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90288" y="1737360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B57"/>
                </a:solidFill>
              </a:rPr>
              <a:t>Education &amp; Credentials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90288" y="2103120"/>
            <a:ext cx="3035808" cy="3593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MBA, Business Intelligence &amp; Analytics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DeVry University — Candidate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45 of 48 credits completed • GPA 3.97</a:t>
            </a:r>
            <a:endParaRPr lang="en-US" sz="940" dirty="0"/>
          </a:p>
          <a:p>
            <a:pPr indent="0" marL="0">
              <a:buNone/>
            </a:pP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BS, Accounting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DeVry University — Summa Cum Laude</a:t>
            </a:r>
            <a:endParaRPr lang="en-US" sz="940" dirty="0"/>
          </a:p>
          <a:p>
            <a:pPr indent="0" marL="0">
              <a:buNone/>
            </a:pP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QuickBooks ProAdvisor • ADP Certified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PTIN / EFIN • Notary Public</a:t>
            </a:r>
            <a:endParaRPr lang="en-US" sz="940" dirty="0"/>
          </a:p>
        </p:txBody>
      </p:sp>
      <p:sp>
        <p:nvSpPr>
          <p:cNvPr id="13" name="Shape 11"/>
          <p:cNvSpPr/>
          <p:nvPr/>
        </p:nvSpPr>
        <p:spPr>
          <a:xfrm>
            <a:off x="8092440" y="1572768"/>
            <a:ext cx="3383280" cy="4251960"/>
          </a:xfrm>
          <a:prstGeom prst="roundRect">
            <a:avLst>
              <a:gd name="adj" fmla="val 1622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092440" y="1572768"/>
            <a:ext cx="73152" cy="4251960"/>
          </a:xfrm>
          <a:prstGeom prst="rect">
            <a:avLst/>
          </a:prstGeom>
          <a:solidFill>
            <a:srgbClr val="B38A3B"/>
          </a:solidFill>
          <a:ln w="12700">
            <a:solidFill>
              <a:srgbClr val="B38A3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93608" y="1737360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B57"/>
                </a:solidFill>
              </a:rPr>
              <a:t>Languages &amp; Leadership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293608" y="2103120"/>
            <a:ext cx="3035808" cy="3593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English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Spanish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Portuguese</a:t>
            </a:r>
            <a:endParaRPr lang="en-US" sz="940" dirty="0"/>
          </a:p>
          <a:p>
            <a:pPr indent="0" marL="0">
              <a:buNone/>
            </a:pP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Cross-functional leadership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Executive communication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International operations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Client advisory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Talent development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Business transformation</a:t>
            </a:r>
            <a:endParaRPr lang="en-US" sz="94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8A99A6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73B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Leadership Proposition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66928" y="914400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17487"/>
                </a:solidFill>
              </a:rPr>
              <a:t>The value I bring to the next organization.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48640" y="1261872"/>
            <a:ext cx="11064240" cy="0"/>
          </a:xfrm>
          <a:prstGeom prst="line">
            <a:avLst/>
          </a:prstGeom>
          <a:noFill/>
          <a:ln w="12700">
            <a:solidFill>
              <a:srgbClr val="D8E2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1627632"/>
            <a:ext cx="10515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173B57"/>
                </a:solidFill>
              </a:rPr>
              <a:t>I connect finance, operations, analytics, technology, and people to turn strategy into measurable execution.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777240" y="2743200"/>
            <a:ext cx="3246120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2743200"/>
            <a:ext cx="73152" cy="1874520"/>
          </a:xfrm>
          <a:prstGeom prst="rect">
            <a:avLst/>
          </a:prstGeom>
          <a:solidFill>
            <a:srgbClr val="2E6F95"/>
          </a:solidFill>
          <a:ln w="12700">
            <a:solidFill>
              <a:srgbClr val="2E6F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78408" y="2907792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B57"/>
                </a:solidFill>
              </a:rPr>
              <a:t>Target Leadership Roles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978408" y="3273552"/>
            <a:ext cx="2898648" cy="12161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Vice President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Senior Director / Director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Finance • FP&amp;A • Business Operations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Transformation • Strategy</a:t>
            </a:r>
            <a:endParaRPr lang="en-US" sz="940" dirty="0"/>
          </a:p>
        </p:txBody>
      </p:sp>
      <p:sp>
        <p:nvSpPr>
          <p:cNvPr id="10" name="Shape 8"/>
          <p:cNvSpPr/>
          <p:nvPr/>
        </p:nvSpPr>
        <p:spPr>
          <a:xfrm>
            <a:off x="4462272" y="2743200"/>
            <a:ext cx="3246120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62272" y="2743200"/>
            <a:ext cx="73152" cy="1874520"/>
          </a:xfrm>
          <a:prstGeom prst="rect">
            <a:avLst/>
          </a:prstGeom>
          <a:solidFill>
            <a:srgbClr val="2A8A8A"/>
          </a:solidFill>
          <a:ln w="12700">
            <a:solidFill>
              <a:srgbClr val="2A8A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63440" y="2907792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B57"/>
                </a:solidFill>
              </a:rPr>
              <a:t>Operating Style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663440" y="3273552"/>
            <a:ext cx="2898648" cy="12161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Data-driven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Cross-functional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Commercially minded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Hands-on and accountable</a:t>
            </a:r>
            <a:endParaRPr lang="en-US" sz="940" dirty="0"/>
          </a:p>
        </p:txBody>
      </p:sp>
      <p:sp>
        <p:nvSpPr>
          <p:cNvPr id="14" name="Shape 12"/>
          <p:cNvSpPr/>
          <p:nvPr/>
        </p:nvSpPr>
        <p:spPr>
          <a:xfrm>
            <a:off x="8147304" y="2743200"/>
            <a:ext cx="3246120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12700">
            <a:solidFill>
              <a:srgbClr val="D8E2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47304" y="2743200"/>
            <a:ext cx="73152" cy="1874520"/>
          </a:xfrm>
          <a:prstGeom prst="rect">
            <a:avLst/>
          </a:prstGeom>
          <a:solidFill>
            <a:srgbClr val="B38A3B"/>
          </a:solidFill>
          <a:ln w="12700">
            <a:solidFill>
              <a:srgbClr val="B38A3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48472" y="2907792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73B57"/>
                </a:solidFill>
              </a:rPr>
              <a:t>Industries &amp; Environments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348472" y="3273552"/>
            <a:ext cx="2898648" cy="12161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Healthcare &amp; diagnostics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Professional services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International operations</a:t>
            </a:r>
            <a:endParaRPr lang="en-US" sz="940" dirty="0"/>
          </a:p>
          <a:p>
            <a:pPr indent="0" marL="0">
              <a:buNone/>
            </a:pPr>
            <a:r>
              <a:rPr lang="en-US" sz="940" dirty="0">
                <a:solidFill>
                  <a:srgbClr val="1F2933"/>
                </a:solidFill>
              </a:rPr>
              <a:t>Complex, multi-stakeholder organizations</a:t>
            </a:r>
            <a:endParaRPr lang="en-US" sz="940" dirty="0"/>
          </a:p>
        </p:txBody>
      </p:sp>
      <p:sp>
        <p:nvSpPr>
          <p:cNvPr id="18" name="Shape 16"/>
          <p:cNvSpPr/>
          <p:nvPr/>
        </p:nvSpPr>
        <p:spPr>
          <a:xfrm>
            <a:off x="1920240" y="5193792"/>
            <a:ext cx="8321040" cy="658368"/>
          </a:xfrm>
          <a:prstGeom prst="roundRect">
            <a:avLst>
              <a:gd name="adj" fmla="val 5556"/>
            </a:avLst>
          </a:prstGeom>
          <a:solidFill>
            <a:srgbClr val="173B57"/>
          </a:solidFill>
          <a:ln w="12700">
            <a:solidFill>
              <a:srgbClr val="173B5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103120" y="5422392"/>
            <a:ext cx="7955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Orlando, FL   |   (954) 638-1537   |   leonardorafferty@gmail.com   |   LinkedIn: leonardo-rafferty-86908128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8A99A6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Leonardo J. Rafferty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Leonardo J. Rafferty — Executive Profile</dc:title>
  <dc:subject>Leonardo J. Rafferty Executive Profile</dc:subject>
  <dc:creator>OpenAI</dc:creator>
  <cp:lastModifiedBy>OpenAI</cp:lastModifiedBy>
  <cp:revision>1</cp:revision>
  <dcterms:created xsi:type="dcterms:W3CDTF">2026-09-23T06:08:10Z</dcterms:created>
  <dcterms:modified xsi:type="dcterms:W3CDTF">2026-09-23T06:08:10Z</dcterms:modified>
</cp:coreProperties>
</file>